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3.jpeg" ContentType="image/jpeg"/>
  <Override PartName="/ppt/media/image9.png" ContentType="image/png"/>
  <Override PartName="/ppt/media/image8.png" ContentType="image/png"/>
  <Override PartName="/ppt/media/image12.png" ContentType="image/png"/>
  <Override PartName="/ppt/media/image20.jpeg" ContentType="image/jpeg"/>
  <Override PartName="/ppt/media/image7.png" ContentType="image/png"/>
  <Override PartName="/ppt/media/image1.jpeg" ContentType="image/jpeg"/>
  <Override PartName="/ppt/media/image11.png" ContentType="image/png"/>
  <Override PartName="/ppt/media/image21.jpeg" ContentType="image/jpeg"/>
  <Override PartName="/ppt/media/image16.jpeg" ContentType="image/jpeg"/>
  <Override PartName="/ppt/media/image19.png" ContentType="image/png"/>
  <Override PartName="/ppt/media/image3.jpeg" ContentType="image/jpeg"/>
  <Override PartName="/ppt/media/image18.png" ContentType="image/png"/>
  <Override PartName="/ppt/media/image15.jpeg" ContentType="image/jpeg"/>
  <Override PartName="/ppt/media/image17.jpeg" ContentType="image/jpeg"/>
  <Override PartName="/ppt/media/image14.png" ContentType="image/png"/>
  <Override PartName="/ppt/media/image5.png" ContentType="image/png"/>
  <Override PartName="/ppt/media/image10.png" ContentType="image/png"/>
  <Override PartName="/ppt/media/image2.jpeg" ContentType="image/jpeg"/>
  <Override PartName="/ppt/media/image4.jpeg" ContentType="image/jpeg"/>
  <Override PartName="/ppt/media/image6.png" ContentType="image/png"/>
  <Override PartName="/ppt/presProps.xml" ContentType="application/vnd.openxmlformats-officedocument.presentationml.presPro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9984B6-0C49-4A8D-9282-981E82525D9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3800"/>
            <a:ext cx="90709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AAF982-92EC-4903-88B3-47A11EA0D29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380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320" y="304380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A7962EA-1EA3-4EDE-B401-13CD80E7C07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3800"/>
            <a:ext cx="29206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3800"/>
            <a:ext cx="29206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3800"/>
            <a:ext cx="29206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B7BBA1-5EA1-41FE-AA02-F13EC5C583C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DC47A7A-45FF-4CFF-B171-E46D82AFC07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1FFBE57-C879-4E7A-9D3C-8542C4E0BE8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8932C70-591B-4A0E-B0F7-15E4FAC1BD1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2E7C907-072E-488B-95F7-1E458A0C2E4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E909D2F-2F60-48A9-8A0C-28BA0BD84E3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092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C04047F-0DD2-414C-8A67-CE958A1D404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04380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E22120B-D202-4B5F-9D72-E13172FC321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63B560-257A-46C8-8B8F-502EF16C97C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320" y="304380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2B31EE8-7EBA-4F92-876A-A28A356CD12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043800"/>
            <a:ext cx="90709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90FC55A-1761-4B19-B2C1-2E11ECF3943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3800"/>
            <a:ext cx="90709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CF8A969-8D07-41DD-8297-8042D319803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04380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320" y="304380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8D243CC-BBF0-4664-B66D-C45DF548AAF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043800"/>
            <a:ext cx="29206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200" y="3043800"/>
            <a:ext cx="29206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8040" y="3043800"/>
            <a:ext cx="29206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1F441C9-364A-4094-A72B-89C50F08291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17AA709-5243-4957-8FDA-AC4C32B439F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45730BD-9B27-4420-9A37-C9595EFF6CD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52E63E6-7BB0-4DFE-A21C-8A6F5830AB6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79877FD-DF66-4741-B172-56E0194AA7F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318C1A8-8F3A-4621-A155-FD531A85EBB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C58EC2-336A-4D34-8559-8DA4EF3B52C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092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8D55F95-E2F1-4777-B358-0A5A3E8985C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304380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BF70E72-845B-4260-A7AC-8757F9BA24D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320" y="304380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A59AF72-4D25-4707-80F8-9C32C39BCA8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3043800"/>
            <a:ext cx="90709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EE2FE18-8CA9-4261-84D7-5404D08D294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3043800"/>
            <a:ext cx="90709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E5020F1-53E2-40EA-86A3-1549382BC30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304380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320" y="304380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AA5ED02-89E5-4B82-A941-87C69025326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3043800"/>
            <a:ext cx="29206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200" y="3043800"/>
            <a:ext cx="29206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8040" y="3043800"/>
            <a:ext cx="29206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3302534-135B-43E3-BDA5-4CE65BD8904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A27E3C-A131-4DC4-AA5B-50E70B673D3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9550F8-EEE4-49CB-94E3-D5309395414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092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372D73-9D1B-4095-8440-A79529CE8F0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380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7B62E9-CD0B-41F8-86BE-41983414A96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320" y="304380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A57D3D-359F-4F56-8053-827B8A83FAC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3800"/>
            <a:ext cx="90709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6F01C3-73B5-4E4D-8073-765358B4EA4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ZW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edi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tex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ZW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ZW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ZW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ZW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ZW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ZW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ZW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ZW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ZW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ZW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ZW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ZW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5CD418A-6420-41CE-A66B-AE1117874966}" type="slidenum">
              <a:rPr b="0" lang="en-ZW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ZW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ZW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ZW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ZW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ZW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ZW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ZW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ZW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6A712F9-8840-4C53-814A-C8A8B69995C4}" type="slidenum">
              <a:rPr b="0" lang="en-ZW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ZW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ZW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ZW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ZW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ZW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32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ZW" sz="3200" spc="-1" strike="noStrike">
                <a:solidFill>
                  <a:srgbClr val="000000"/>
                </a:solidFill>
                <a:latin typeface="Arial"/>
              </a:rPr>
              <a:t>the outline </a:t>
            </a:r>
            <a:r>
              <a:rPr b="0" lang="en-ZW" sz="32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W" sz="2800" spc="-1" strike="noStrike">
                <a:solidFill>
                  <a:srgbClr val="000000"/>
                </a:solidFill>
                <a:latin typeface="Arial"/>
              </a:rPr>
              <a:t>Second </a:t>
            </a:r>
            <a:r>
              <a:rPr b="0" lang="en-ZW" sz="28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ZW" sz="2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ZW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2400" spc="-1" strike="noStrike">
                <a:solidFill>
                  <a:srgbClr val="000000"/>
                </a:solidFill>
                <a:latin typeface="Arial"/>
              </a:rPr>
              <a:t>Third </a:t>
            </a:r>
            <a:r>
              <a:rPr b="0" lang="en-ZW" sz="24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ZW" sz="24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ZW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Fourth 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ZW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Fifth 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Outlin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ZW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Si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xt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h 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utl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in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Le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ve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en-ZW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ZW" sz="20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en-ZW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ZW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Click to edit the outline 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en-ZW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Second Outline 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ZW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Third Outline 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ZW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Fourth 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ZW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Fifth 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ZW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Six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th 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Ou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tlin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Le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vel</a:t>
            </a:r>
            <a:endParaRPr b="0" lang="en-ZW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ZW" sz="18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en-ZW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ftr" idx="7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ZW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ZW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ZW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sldNum" idx="8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ZW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28B5026-7CED-4A49-BFAC-1A1643A24600}" type="slidenum">
              <a:rPr b="0" lang="en-ZW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ZW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dt" idx="9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ZW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ZW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ZW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hyperlink" Target="https://www.w3schools.com/python/" TargetMode="External"/><Relationship Id="rId3" Type="http://schemas.openxmlformats.org/officeDocument/2006/relationships/slideLayout" Target="../slideLayouts/slideLayout2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ZW" sz="3200" spc="338" strike="noStrike">
                <a:solidFill>
                  <a:srgbClr val="ffffff"/>
                </a:solidFill>
                <a:latin typeface="Arial"/>
              </a:rPr>
              <a:t>          </a:t>
            </a:r>
            <a:r>
              <a:rPr b="0" lang="en-ZW" sz="3200" spc="338" strike="noStrike">
                <a:solidFill>
                  <a:srgbClr val="ffffff"/>
                </a:solidFill>
                <a:latin typeface="Arial"/>
              </a:rPr>
              <a:t>HOUSE PRICING ANALYSIS                                  AND                                              PREDICTION</a:t>
            </a:r>
            <a:endParaRPr b="0" lang="en-ZW" sz="3200" spc="338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"/>
          <p:cNvSpPr txBox="1"/>
          <p:nvPr/>
        </p:nvSpPr>
        <p:spPr>
          <a:xfrm>
            <a:off x="7375680" y="4140000"/>
            <a:ext cx="4856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ZW" sz="1800" spc="-1" strike="noStrike">
                <a:solidFill>
                  <a:srgbClr val="ffffff"/>
                </a:solidFill>
                <a:latin typeface="Arial"/>
              </a:rPr>
              <a:t>BY</a:t>
            </a:r>
            <a:endParaRPr b="0" lang="en-ZW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"/>
          <p:cNvSpPr txBox="1"/>
          <p:nvPr/>
        </p:nvSpPr>
        <p:spPr>
          <a:xfrm>
            <a:off x="6300000" y="4500000"/>
            <a:ext cx="26726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ZW" sz="1800" spc="-1" strike="noStrike">
                <a:solidFill>
                  <a:srgbClr val="ffffff"/>
                </a:solidFill>
                <a:latin typeface="Arial"/>
              </a:rPr>
              <a:t>DAVIS KIPROP 21-2147</a:t>
            </a:r>
            <a:endParaRPr b="0" lang="en-ZW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-61560" y="0"/>
            <a:ext cx="10501200" cy="57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W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360" cy="567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ZW" sz="4400" spc="-1" strike="noStrike">
                <a:solidFill>
                  <a:srgbClr val="000000"/>
                </a:solidFill>
                <a:latin typeface="Arial"/>
              </a:rPr>
              <a:t>Explanation</a:t>
            </a: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marL="216000" indent="-162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To evaluate the performance of the house price prediction model, we can use metrics such as mean squared error (MSE), mean absolute error (MAE), and R-squared (R2).</a:t>
            </a: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 </a:t>
            </a: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  <a:p>
            <a:pPr marL="216000" indent="-162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The mean squared error (MSE) measures the average squared difference between the predicted and actual values. The lower the MSE value, the better the model's performance.</a:t>
            </a: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 </a:t>
            </a: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  <a:p>
            <a:pPr marL="216000" indent="-162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The mean absolute error (MAE) measures the average absolute difference between the predicted and actual values. Like the MSE, the lower the MAE value, the better the model's performance.</a:t>
            </a: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 </a:t>
            </a: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  <a:p>
            <a:pPr marL="216000" indent="-162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The R-squared (R2) value measures the proportion of variance in the target variable that is explained by the predictor variables. The higher the R2 value, the better the model's performance.</a:t>
            </a: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092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ZW" sz="44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Sample of the actual and predicted value</a:t>
            </a: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327564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pPr marL="181440" indent="-1360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dddddd"/>
                </a:highlight>
                <a:latin typeface="Arial"/>
              </a:rPr>
              <a:t>       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dddddd"/>
                </a:highlight>
                <a:latin typeface="Arial"/>
              </a:rPr>
              <a:t>Actual     Predicted</a:t>
            </a:r>
            <a:endParaRPr b="0" lang="en-ZW" sz="3200" spc="-1" strike="noStrike">
              <a:solidFill>
                <a:srgbClr val="000000"/>
              </a:solidFill>
              <a:highlight>
                <a:srgbClr val="dddddd"/>
              </a:highlight>
              <a:latin typeface="Arial"/>
            </a:endParaRPr>
          </a:p>
          <a:p>
            <a:pPr marL="181440" indent="-1360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dddddd"/>
                </a:highlight>
                <a:latin typeface="Arial"/>
              </a:rPr>
              <a:t>17384   297000  3.943785e+05</a:t>
            </a:r>
            <a:endParaRPr b="0" lang="en-ZW" sz="3200" spc="-1" strike="noStrike">
              <a:solidFill>
                <a:srgbClr val="000000"/>
              </a:solidFill>
              <a:highlight>
                <a:srgbClr val="dddddd"/>
              </a:highlight>
              <a:latin typeface="Arial"/>
            </a:endParaRPr>
          </a:p>
          <a:p>
            <a:pPr marL="181440" indent="-1360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dddddd"/>
                </a:highlight>
                <a:latin typeface="Arial"/>
              </a:rPr>
              <a:t>722    1578000  1.502469e+06</a:t>
            </a:r>
            <a:endParaRPr b="0" lang="en-ZW" sz="3200" spc="-1" strike="noStrike">
              <a:solidFill>
                <a:srgbClr val="000000"/>
              </a:solidFill>
              <a:highlight>
                <a:srgbClr val="dddddd"/>
              </a:highlight>
              <a:latin typeface="Arial"/>
            </a:endParaRPr>
          </a:p>
          <a:p>
            <a:pPr marL="181440" indent="-1360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dddddd"/>
                </a:highlight>
                <a:latin typeface="Arial"/>
              </a:rPr>
              <a:t>2680    562100  5.185841e+05</a:t>
            </a:r>
            <a:endParaRPr b="0" lang="en-ZW" sz="3200" spc="-1" strike="noStrike">
              <a:solidFill>
                <a:srgbClr val="000000"/>
              </a:solidFill>
              <a:highlight>
                <a:srgbClr val="dddddd"/>
              </a:highlight>
              <a:latin typeface="Arial"/>
            </a:endParaRPr>
          </a:p>
          <a:p>
            <a:pPr marL="181440" indent="-1360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dddddd"/>
                </a:highlight>
                <a:latin typeface="Arial"/>
              </a:rPr>
              <a:t>18754   631500  5.781470e+05</a:t>
            </a:r>
            <a:endParaRPr b="0" lang="en-ZW" sz="3200" spc="-1" strike="noStrike">
              <a:solidFill>
                <a:srgbClr val="000000"/>
              </a:solidFill>
              <a:highlight>
                <a:srgbClr val="dddddd"/>
              </a:highlight>
              <a:latin typeface="Arial"/>
            </a:endParaRPr>
          </a:p>
          <a:p>
            <a:pPr marL="181440" indent="-1360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dddddd"/>
                </a:highlight>
                <a:latin typeface="Arial"/>
              </a:rPr>
              <a:t>14554   780000  9.984026e+05</a:t>
            </a:r>
            <a:endParaRPr b="0" lang="en-ZW" sz="3200" spc="-1" strike="noStrike">
              <a:solidFill>
                <a:srgbClr val="000000"/>
              </a:solidFill>
              <a:highlight>
                <a:srgbClr val="dddddd"/>
              </a:highlight>
              <a:latin typeface="Arial"/>
            </a:endParaRPr>
          </a:p>
          <a:p>
            <a:pPr marL="181440" indent="-1360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dddddd"/>
                </a:highlight>
                <a:latin typeface="Arial"/>
              </a:rPr>
              <a:t>...        ...           ...</a:t>
            </a:r>
            <a:endParaRPr b="0" lang="en-ZW" sz="3200" spc="-1" strike="noStrike">
              <a:solidFill>
                <a:srgbClr val="000000"/>
              </a:solidFill>
              <a:highlight>
                <a:srgbClr val="dddddd"/>
              </a:highlight>
              <a:latin typeface="Arial"/>
            </a:endParaRPr>
          </a:p>
          <a:p>
            <a:pPr marL="181440" indent="-1360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dddddd"/>
                </a:highlight>
                <a:latin typeface="Arial"/>
              </a:rPr>
              <a:t>18588  1100000  5.205834e+05</a:t>
            </a:r>
            <a:endParaRPr b="0" lang="en-ZW" sz="3200" spc="-1" strike="noStrike">
              <a:solidFill>
                <a:srgbClr val="000000"/>
              </a:solidFill>
              <a:highlight>
                <a:srgbClr val="dddddd"/>
              </a:highlight>
              <a:latin typeface="Arial"/>
            </a:endParaRPr>
          </a:p>
          <a:p>
            <a:pPr marL="181440" indent="-1360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dddddd"/>
                </a:highlight>
                <a:latin typeface="Arial"/>
              </a:rPr>
              <a:t>6784    700000  5.473781e+05</a:t>
            </a:r>
            <a:endParaRPr b="0" lang="en-ZW" sz="3200" spc="-1" strike="noStrike">
              <a:solidFill>
                <a:srgbClr val="000000"/>
              </a:solidFill>
              <a:highlight>
                <a:srgbClr val="dddddd"/>
              </a:highlight>
              <a:latin typeface="Arial"/>
            </a:endParaRPr>
          </a:p>
          <a:p>
            <a:pPr marL="181440" indent="-1360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dddddd"/>
                </a:highlight>
                <a:latin typeface="Arial"/>
              </a:rPr>
              <a:t>14510   380000  3.394741e+05</a:t>
            </a:r>
            <a:endParaRPr b="0" lang="en-ZW" sz="3200" spc="-1" strike="noStrike">
              <a:solidFill>
                <a:srgbClr val="000000"/>
              </a:solidFill>
              <a:highlight>
                <a:srgbClr val="dddddd"/>
              </a:highlight>
              <a:latin typeface="Arial"/>
            </a:endParaRPr>
          </a:p>
          <a:p>
            <a:pPr marL="181440" indent="-1360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dddddd"/>
                </a:highlight>
                <a:latin typeface="Arial"/>
              </a:rPr>
              <a:t>18917   268000  2.294610e+05</a:t>
            </a:r>
            <a:endParaRPr b="0" lang="en-ZW" sz="3200" spc="-1" strike="noStrike">
              <a:solidFill>
                <a:srgbClr val="000000"/>
              </a:solidFill>
              <a:highlight>
                <a:srgbClr val="dddddd"/>
              </a:highlight>
              <a:latin typeface="Arial"/>
            </a:endParaRPr>
          </a:p>
          <a:p>
            <a:pPr marL="181440" indent="-1360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dddddd"/>
                </a:highlight>
                <a:latin typeface="Arial"/>
              </a:rPr>
              <a:t>11750   206000  1.673608e+05</a:t>
            </a:r>
            <a:endParaRPr b="0" lang="en-ZW" sz="3200" spc="-1" strike="noStrike">
              <a:solidFill>
                <a:srgbClr val="000000"/>
              </a:solidFill>
              <a:highlight>
                <a:srgbClr val="dddddd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ZW" sz="44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REFERENCES</a:t>
            </a:r>
            <a:endParaRPr b="0" lang="en-ZW" sz="44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504000" y="1290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a7074b"/>
                </a:highlight>
                <a:latin typeface="Arial"/>
                <a:hlinkClick r:id="rId2"/>
              </a:rPr>
              <a:t>https://www.w3schools.com/python/</a:t>
            </a:r>
            <a:endParaRPr b="0" lang="en-ZW" sz="3200" spc="-1" strike="noStrike">
              <a:solidFill>
                <a:srgbClr val="000000"/>
              </a:solidFill>
              <a:highlight>
                <a:srgbClr val="a7074b"/>
              </a:highlight>
              <a:latin typeface="Arial"/>
            </a:endParaRPr>
          </a:p>
          <a:p>
            <a:pPr indent="0" algn="ctr">
              <a:buNone/>
            </a:pPr>
            <a:endParaRPr b="0" lang="en-ZW" sz="3200" spc="-1" strike="noStrike">
              <a:solidFill>
                <a:srgbClr val="000000"/>
              </a:solidFill>
              <a:highlight>
                <a:srgbClr val="a7074b"/>
              </a:highlight>
              <a:latin typeface="Arial"/>
            </a:endParaRPr>
          </a:p>
          <a:p>
            <a:pPr indent="0" algn="ctr">
              <a:buNone/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a7074b"/>
                </a:highlight>
                <a:latin typeface="Arial"/>
              </a:rPr>
              <a:t>https://www.tutorialspoint.com/python/index.html</a:t>
            </a:r>
            <a:endParaRPr b="0" lang="en-ZW" sz="3200" spc="-1" strike="noStrike">
              <a:solidFill>
                <a:srgbClr val="000000"/>
              </a:solidFill>
              <a:highlight>
                <a:srgbClr val="a7074b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0920" cy="12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ZW" sz="4400" spc="-1" strike="noStrike">
                <a:solidFill>
                  <a:srgbClr val="000000"/>
                </a:solidFill>
                <a:highlight>
                  <a:srgbClr val="dddddd"/>
                </a:highlight>
                <a:latin typeface="Arial"/>
              </a:rPr>
              <a:t>INTRODUCTION</a:t>
            </a:r>
            <a:br>
              <a:rPr sz="4400"/>
            </a:b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000"/>
          </a:bodyPr>
          <a:p>
            <a:pPr marL="267840" indent="-2008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The purpose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of this project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is to analyze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a dataset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containing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information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on houses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sold and use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that analysis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to create a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machine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learning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model that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can predict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the sale price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of a house.</a:t>
            </a: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  <a:p>
            <a:pPr marL="267840" indent="-2008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The dataset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contains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information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on houses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sold in a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particular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area,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including the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size of the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house, the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number of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bedrooms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and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bathrooms,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the location,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and the sale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price.</a:t>
            </a: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  <a:p>
            <a:pPr marL="267840" indent="-2008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I used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Python and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various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libraries such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as Pandas,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Matplotlib,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and Scikit-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learn to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analyze and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visualize the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data. My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approach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was to clean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and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preprocess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the data,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conduct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descriptive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and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inferential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analysis, and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then build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machine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learning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models to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make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predictions.</a:t>
            </a: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2908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ZW" sz="44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Descriptive Analysis</a:t>
            </a:r>
            <a:endParaRPr b="0" lang="en-ZW" sz="44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6000"/>
          </a:bodyPr>
          <a:p>
            <a:pPr marL="285120" indent="-213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 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I calculated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descriptive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statistics for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the sale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price, the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size of the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house, the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number of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bedrooms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and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bathrooms,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and other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key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variables. I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also created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histograms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and box plots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to visualize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the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distribution of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the data.</a:t>
            </a: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  <a:p>
            <a:pPr marL="285120" indent="-213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I created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scatter plots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and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correlation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matrices to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visualize the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relationship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between the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sale price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and other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variables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such as the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size of the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house and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the number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of bedrooms.</a:t>
            </a: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  <a:p>
            <a:pPr marL="285120" indent="-213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I used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various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graphs,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charts, and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tables to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convey our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findings,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including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histograms,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box plots,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scatter plots,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correlation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matrices, and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heatmaps.</a:t>
            </a: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3485520" y="720000"/>
            <a:ext cx="3420000" cy="2340000"/>
          </a:xfrm>
          <a:prstGeom prst="rect">
            <a:avLst/>
          </a:prstGeom>
          <a:ln w="0">
            <a:noFill/>
          </a:ln>
        </p:spPr>
      </p:pic>
      <p:pic>
        <p:nvPicPr>
          <p:cNvPr id="131" name="" descr=""/>
          <p:cNvPicPr/>
          <p:nvPr/>
        </p:nvPicPr>
        <p:blipFill>
          <a:blip r:embed="rId3"/>
          <a:stretch/>
        </p:blipFill>
        <p:spPr>
          <a:xfrm rot="16800">
            <a:off x="-6840" y="548280"/>
            <a:ext cx="3485520" cy="2863080"/>
          </a:xfrm>
          <a:prstGeom prst="rect">
            <a:avLst/>
          </a:prstGeom>
          <a:ln w="0">
            <a:noFill/>
          </a:ln>
        </p:spPr>
      </p:pic>
      <p:pic>
        <p:nvPicPr>
          <p:cNvPr id="132" name="" descr=""/>
          <p:cNvPicPr/>
          <p:nvPr/>
        </p:nvPicPr>
        <p:blipFill>
          <a:blip r:embed="rId4"/>
          <a:stretch/>
        </p:blipFill>
        <p:spPr>
          <a:xfrm>
            <a:off x="6905520" y="900000"/>
            <a:ext cx="2880000" cy="2160000"/>
          </a:xfrm>
          <a:prstGeom prst="rect">
            <a:avLst/>
          </a:prstGeom>
          <a:ln w="0">
            <a:noFill/>
          </a:ln>
        </p:spPr>
      </p:pic>
      <p:pic>
        <p:nvPicPr>
          <p:cNvPr id="133" name="" descr=""/>
          <p:cNvPicPr/>
          <p:nvPr/>
        </p:nvPicPr>
        <p:blipFill>
          <a:blip r:embed="rId5"/>
          <a:stretch/>
        </p:blipFill>
        <p:spPr>
          <a:xfrm>
            <a:off x="180000" y="3416040"/>
            <a:ext cx="2880000" cy="2163960"/>
          </a:xfrm>
          <a:prstGeom prst="rect">
            <a:avLst/>
          </a:prstGeom>
          <a:ln w="0">
            <a:noFill/>
          </a:ln>
        </p:spPr>
      </p:pic>
      <p:pic>
        <p:nvPicPr>
          <p:cNvPr id="134" name="" descr=""/>
          <p:cNvPicPr/>
          <p:nvPr/>
        </p:nvPicPr>
        <p:blipFill>
          <a:blip r:embed="rId6"/>
          <a:stretch/>
        </p:blipFill>
        <p:spPr>
          <a:xfrm>
            <a:off x="2972520" y="3582720"/>
            <a:ext cx="5127480" cy="2160000"/>
          </a:xfrm>
          <a:prstGeom prst="rect">
            <a:avLst/>
          </a:prstGeom>
          <a:ln w="0">
            <a:noFill/>
          </a:ln>
        </p:spPr>
      </p:pic>
      <p:sp>
        <p:nvSpPr>
          <p:cNvPr id="135" name=""/>
          <p:cNvSpPr txBox="1"/>
          <p:nvPr/>
        </p:nvSpPr>
        <p:spPr>
          <a:xfrm>
            <a:off x="2245320" y="13680"/>
            <a:ext cx="5333760" cy="402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ZW" sz="2200" spc="338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EXAMPLES OF VISUALIZATION</a:t>
            </a:r>
            <a:endParaRPr b="0" lang="en-ZW" sz="2200" spc="338" strike="noStrike">
              <a:solidFill>
                <a:srgbClr val="000000"/>
              </a:solidFill>
              <a:highlight>
                <a:srgbClr val="666666"/>
              </a:highlight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7"/>
          <a:stretch/>
        </p:blipFill>
        <p:spPr>
          <a:xfrm>
            <a:off x="8100000" y="3499560"/>
            <a:ext cx="1808280" cy="208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ZW" sz="4400" spc="-1" strike="noStrike">
                <a:solidFill>
                  <a:srgbClr val="000000"/>
                </a:solidFill>
                <a:latin typeface="Arial"/>
              </a:rPr>
              <a:t>Statistical analysis</a:t>
            </a: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9000"/>
          </a:bodyPr>
          <a:p>
            <a:pPr marL="298080" indent="-223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I calculated the mean, standard deviation, and mode of house prices using Numpy's mean, std, and mode functions. l also calculated the 25th, 50th, and 75th percentiles of house prices using Numpy's percentile function.</a:t>
            </a: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  <a:p>
            <a:pPr marL="29808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 </a:t>
            </a: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  <a:p>
            <a:pPr marL="298080" indent="-223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Through data distribution and normal data distribution l then plotted it using Matplotlib's hist and norm functions. The resulting plot shows both distributions, with the normal distribution fit to the data. The plot is titled "Data Distribution".</a:t>
            </a: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ZW" sz="4400" spc="-1" strike="noStrike">
                <a:solidFill>
                  <a:srgbClr val="000000"/>
                </a:solidFill>
                <a:latin typeface="Arial"/>
              </a:rPr>
              <a:t>Findings</a:t>
            </a: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504000" y="121176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 marL="367200" indent="-275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Mean:  540088.1417665294</a:t>
            </a: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  <a:p>
            <a:pPr marL="367200" indent="-275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Standard deviation:  367127.19648269983</a:t>
            </a: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  <a:p>
            <a:pPr marL="367200" indent="-275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Mode:  350000.0</a:t>
            </a: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  <a:p>
            <a:pPr marL="367200" indent="-275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25th percentile:  321950.0</a:t>
            </a: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  <a:p>
            <a:pPr marL="367200" indent="-275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50th percentile:  450000.0</a:t>
            </a: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  <a:p>
            <a:pPr marL="367200" indent="-275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75th percentile:  645000.0</a:t>
            </a: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  <a:p>
            <a:pPr marL="3672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ZW" sz="4400" spc="-1" strike="noStrike">
                <a:solidFill>
                  <a:srgbClr val="000000"/>
                </a:solidFill>
                <a:latin typeface="Arial"/>
              </a:rPr>
              <a:t>Findings(cont)</a:t>
            </a:r>
            <a:endParaRPr b="0" lang="en-ZW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504000" y="1246320"/>
            <a:ext cx="5399640" cy="433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ZW" sz="44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Machine learning techniques</a:t>
            </a:r>
            <a:endParaRPr b="0" lang="en-ZW" sz="44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pPr marL="380160" indent="-2851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i used various machine learning models such as linear regression and decision tree to make predictions.</a:t>
            </a: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  <a:p>
            <a:pPr marL="380160" indent="-2851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l used metrics such as mean squared error, R-squared and mean absolute errot to evaluate the performance of our models.</a:t>
            </a: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  <a:p>
            <a:pPr marL="380160" indent="-2851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 </a:t>
            </a:r>
            <a:r>
              <a:rPr b="0" lang="en-ZW" sz="32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l presented the results of our models using scatter</a:t>
            </a:r>
            <a:endParaRPr b="0" lang="en-ZW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-1440000" y="-4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ZW" sz="4400" spc="-1" strike="noStrike">
                <a:solidFill>
                  <a:srgbClr val="000000"/>
                </a:solidFill>
                <a:highlight>
                  <a:srgbClr val="650953"/>
                </a:highlight>
                <a:latin typeface="Arial"/>
              </a:rPr>
              <a:t>Finding</a:t>
            </a:r>
            <a:endParaRPr b="0" lang="en-ZW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000"/>
          </a:bodyPr>
          <a:p>
            <a:pPr marL="77760" indent="-5832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ZW" sz="96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Linear Regression Model R^2 score:  0.5069197973159074</a:t>
            </a:r>
            <a:endParaRPr b="0" lang="en-ZW" sz="9600" spc="-1" strike="noStrike">
              <a:solidFill>
                <a:srgbClr val="ffffff"/>
              </a:solidFill>
              <a:latin typeface="Arial"/>
            </a:endParaRPr>
          </a:p>
          <a:p>
            <a:pPr marL="77760" indent="-5832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ZW" sz="96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Decision Tree Model R^2 score:  0.8188990382217128</a:t>
            </a:r>
            <a:endParaRPr b="0" lang="en-ZW" sz="9600" spc="-1" strike="noStrike">
              <a:solidFill>
                <a:srgbClr val="ffffff"/>
              </a:solidFill>
              <a:latin typeface="Arial"/>
            </a:endParaRPr>
          </a:p>
          <a:p>
            <a:pPr marL="77760" indent="-5832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ZW" sz="96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Linear Regression Evaluation Metrics:</a:t>
            </a:r>
            <a:endParaRPr b="0" lang="en-ZW" sz="9600" spc="-1" strike="noStrike">
              <a:solidFill>
                <a:srgbClr val="ffffff"/>
              </a:solidFill>
              <a:latin typeface="Arial"/>
            </a:endParaRPr>
          </a:p>
          <a:p>
            <a:pPr marL="77760" indent="-5832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ZW" sz="96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Mean Squared Error:  42763452212.7866</a:t>
            </a:r>
            <a:endParaRPr b="0" lang="en-ZW" sz="9600" spc="-1" strike="noStrike">
              <a:solidFill>
                <a:srgbClr val="ffffff"/>
              </a:solidFill>
              <a:latin typeface="Arial"/>
            </a:endParaRPr>
          </a:p>
          <a:p>
            <a:pPr marL="77760" indent="-5832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ZW" sz="96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Mean Absolute Error:  123716.19188553511</a:t>
            </a:r>
            <a:endParaRPr b="0" lang="en-ZW" sz="9600" spc="-1" strike="noStrike">
              <a:solidFill>
                <a:srgbClr val="ffffff"/>
              </a:solidFill>
              <a:latin typeface="Arial"/>
            </a:endParaRPr>
          </a:p>
          <a:p>
            <a:pPr marL="77760" indent="-5832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ZW" sz="96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R-squared:  0.6885217836662834</a:t>
            </a:r>
            <a:endParaRPr b="0" lang="en-ZW" sz="9600" spc="-1" strike="noStrike">
              <a:solidFill>
                <a:srgbClr val="ffffff"/>
              </a:solidFill>
              <a:latin typeface="Arial"/>
            </a:endParaRPr>
          </a:p>
          <a:p>
            <a:pPr marL="7776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ZW" sz="96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 </a:t>
            </a:r>
            <a:endParaRPr b="0" lang="en-ZW" sz="9600" spc="-1" strike="noStrike">
              <a:solidFill>
                <a:srgbClr val="ffffff"/>
              </a:solidFill>
              <a:latin typeface="Arial"/>
            </a:endParaRPr>
          </a:p>
          <a:p>
            <a:pPr marL="77760" indent="-5832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ZW" sz="96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Decision Tree Regression Evaluation Metrics:</a:t>
            </a:r>
            <a:endParaRPr b="0" lang="en-ZW" sz="9600" spc="-1" strike="noStrike">
              <a:solidFill>
                <a:srgbClr val="ffffff"/>
              </a:solidFill>
              <a:latin typeface="Arial"/>
            </a:endParaRPr>
          </a:p>
          <a:p>
            <a:pPr marL="77760" indent="-5832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ZW" sz="96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Mean Squared Error:  34261362813.972702</a:t>
            </a:r>
            <a:endParaRPr b="0" lang="en-ZW" sz="9600" spc="-1" strike="noStrike">
              <a:solidFill>
                <a:srgbClr val="ffffff"/>
              </a:solidFill>
              <a:latin typeface="Arial"/>
            </a:endParaRPr>
          </a:p>
          <a:p>
            <a:pPr marL="77760" indent="-5832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ZW" sz="96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Mean Absolute Error:  99776.0778840222</a:t>
            </a:r>
            <a:endParaRPr b="0" lang="en-ZW" sz="9600" spc="-1" strike="noStrike">
              <a:solidFill>
                <a:srgbClr val="ffffff"/>
              </a:solidFill>
              <a:latin typeface="Arial"/>
            </a:endParaRPr>
          </a:p>
          <a:p>
            <a:pPr marL="77760" indent="-5832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ZW" sz="9600" spc="-1" strike="noStrike">
                <a:solidFill>
                  <a:srgbClr val="000000"/>
                </a:solidFill>
                <a:highlight>
                  <a:srgbClr val="666666"/>
                </a:highlight>
                <a:latin typeface="Arial"/>
              </a:rPr>
              <a:t>R-squared:  0.7504488616738094</a:t>
            </a:r>
            <a:endParaRPr b="0" lang="en-ZW" sz="9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</TotalTime>
  <Application>LibreOffice/7.4.5.1$Linux_X86_64 LibreOffice_project/40$Build-1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2023-04-15T12:10:39Z</dcterms:created>
  <dc:creator/>
  <dc:description/>
  <dc:language>en-ZW</dc:language>
  <cp:lastModifiedBy/>
  <dcterms:modified xsi:type="dcterms:W3CDTF">2023-04-15T20:25:07Z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